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3" r:id="rId4"/>
    <p:sldId id="266" r:id="rId5"/>
    <p:sldId id="267" r:id="rId6"/>
    <p:sldId id="294" r:id="rId7"/>
    <p:sldId id="269" r:id="rId8"/>
    <p:sldId id="295" r:id="rId9"/>
    <p:sldId id="296" r:id="rId10"/>
    <p:sldId id="297" r:id="rId11"/>
    <p:sldId id="271" r:id="rId12"/>
    <p:sldId id="272" r:id="rId13"/>
    <p:sldId id="298" r:id="rId14"/>
    <p:sldId id="275" r:id="rId15"/>
    <p:sldId id="273" r:id="rId16"/>
    <p:sldId id="276" r:id="rId17"/>
    <p:sldId id="277" r:id="rId18"/>
    <p:sldId id="274" r:id="rId19"/>
    <p:sldId id="268" r:id="rId20"/>
    <p:sldId id="264" r:id="rId21"/>
    <p:sldId id="280" r:id="rId22"/>
    <p:sldId id="281" r:id="rId23"/>
    <p:sldId id="279" r:id="rId24"/>
    <p:sldId id="278" r:id="rId25"/>
    <p:sldId id="292" r:id="rId26"/>
    <p:sldId id="282" r:id="rId27"/>
    <p:sldId id="289" r:id="rId28"/>
    <p:sldId id="290" r:id="rId29"/>
    <p:sldId id="283" r:id="rId30"/>
    <p:sldId id="287" r:id="rId31"/>
    <p:sldId id="284" r:id="rId32"/>
    <p:sldId id="285" r:id="rId33"/>
    <p:sldId id="286" r:id="rId34"/>
    <p:sldId id="288" r:id="rId35"/>
    <p:sldId id="259" r:id="rId36"/>
    <p:sldId id="260" r:id="rId37"/>
    <p:sldId id="262" r:id="rId38"/>
    <p:sldId id="265" r:id="rId39"/>
    <p:sldId id="270" r:id="rId40"/>
    <p:sldId id="258" r:id="rId41"/>
    <p:sldId id="261" r:id="rId42"/>
    <p:sldId id="2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5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explained.ai/decision-tree-viz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viz.org/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course.fast.ai/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1" y="365125"/>
            <a:ext cx="11077198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Technique: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for each split</a:t>
            </a:r>
          </a:p>
          <a:p>
            <a:endParaRPr lang="en-US" sz="2600" dirty="0"/>
          </a:p>
          <a:p>
            <a:r>
              <a:rPr lang="en-US" sz="2600" dirty="0"/>
              <a:t>Track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6025669" y="2575880"/>
            <a:ext cx="20970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WOOT!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into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80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or other</a:t>
            </a:r>
          </a:p>
          <a:p>
            <a:r>
              <a:rPr lang="en-US" sz="2600" dirty="0"/>
              <a:t>divide-and-conquer</a:t>
            </a:r>
          </a:p>
          <a:p>
            <a:r>
              <a:rPr lang="en-US" sz="26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47544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33566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46343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CFB6-4A49-1448-B2CD-BCBB10F6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(1 feature, 1 target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5F06-9BCC-4B44-9B46-450751DE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1D vectors X,Y training data (Weight, MPG here)</a:t>
            </a:r>
          </a:p>
          <a:p>
            <a:r>
              <a:rPr lang="en-US" dirty="0"/>
              <a:t>Goal: set of split points in X feature space</a:t>
            </a:r>
          </a:p>
          <a:p>
            <a:r>
              <a:rPr lang="en-US" dirty="0"/>
              <a:t>Split until:</a:t>
            </a:r>
          </a:p>
          <a:p>
            <a:pPr lvl="1"/>
            <a:r>
              <a:rPr lang="en-US" dirty="0"/>
              <a:t>All potential splits do not reduce MSE</a:t>
            </a:r>
          </a:p>
          <a:p>
            <a:pPr lvl="1"/>
            <a:r>
              <a:rPr lang="en-US" dirty="0"/>
              <a:t>Acceptable MSE achieved</a:t>
            </a:r>
          </a:p>
          <a:p>
            <a:pPr lvl="1"/>
            <a:r>
              <a:rPr lang="en-US" dirty="0"/>
              <a:t>Max number of splits reached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ECD807E-9A88-2641-A819-768860387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65" y="2924866"/>
            <a:ext cx="4663158" cy="31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8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Hardcoded 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space: test in 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505341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the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6731019" y="4888796"/>
            <a:ext cx="447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predict region mean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56FA6-54ED-2446-90FE-922B51954AA2}"/>
              </a:ext>
            </a:extLst>
          </p:cNvPr>
          <p:cNvSpPr/>
          <p:nvPr/>
        </p:nvSpPr>
        <p:spPr>
          <a:xfrm>
            <a:off x="766281" y="5994168"/>
            <a:ext cx="673293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Recursion tree from training becomes decision tree!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31" y="3750792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decision nodes test features just like regressor trees</a:t>
            </a:r>
          </a:p>
          <a:p>
            <a:r>
              <a:rPr lang="en-US" sz="2600" dirty="0"/>
              <a:t>Leaves predict most common target category (mode) not mean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97490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13B7A-9913-3444-AB44-A6C337FD2C98}"/>
              </a:ext>
            </a:extLst>
          </p:cNvPr>
          <p:cNvSpPr txBox="1"/>
          <p:nvPr/>
        </p:nvSpPr>
        <p:spPr>
          <a:xfrm>
            <a:off x="5024063" y="3349375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&lt;launch awesome 3D visualization here&gt;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6A37B-E6B4-274B-8EE0-7D6E82A1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38" y="2137782"/>
            <a:ext cx="3549840" cy="29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0.3: Visualizing training of regression, classification trees</a:t>
            </a:r>
          </a:p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0.2: Visualizing key elements of decision trees</a:t>
            </a:r>
          </a:p>
          <a:p>
            <a:r>
              <a:rPr lang="en-US" dirty="0"/>
              <a:t>Implementation notes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dirty="0" err="1"/>
              <a:t>sklearn</a:t>
            </a:r>
            <a:r>
              <a:rPr lang="en-US" dirty="0"/>
              <a:t> regressor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45" y="1005598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690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/>
              <a:t>sklearn</a:t>
            </a:r>
            <a:r>
              <a:rPr lang="en-US" dirty="0"/>
              <a:t> classifier 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839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US" dirty="0"/>
              <a:t>Option: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 </a:t>
            </a:r>
            <a:r>
              <a:rPr lang="en-US" sz="3200" dirty="0"/>
              <a:t>(strip plot nodes)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1" y="1648117"/>
            <a:ext cx="609518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Test </a:t>
            </a:r>
            <a:r>
              <a:rPr lang="en-US" sz="3000"/>
              <a:t>vector interpretation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/>
              <a:t>1D, 2D classifier</a:t>
            </a:r>
            <a:br>
              <a:rPr lang="en-US" dirty="0"/>
            </a:br>
            <a:r>
              <a:rPr lang="en-US" dirty="0"/>
              <a:t>feature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B7E01-1AE7-FF40-B95B-C0A0C91E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97" y="718572"/>
            <a:ext cx="6216936" cy="5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BB61F-2DF5-C741-9AC3-EEADCA3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27" y="1377494"/>
            <a:ext cx="5562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/>
              <a:t>Plain layout for large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matter</a:t>
            </a:r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Histos</a:t>
            </a:r>
            <a:r>
              <a:rPr lang="en-US" sz="2600" dirty="0"/>
              <a:t> shrink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Target axes show</a:t>
            </a:r>
          </a:p>
          <a:p>
            <a:r>
              <a:rPr lang="en-US" sz="2600" dirty="0"/>
              <a:t>same range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Pie charts shrink</a:t>
            </a:r>
          </a:p>
          <a:p>
            <a:r>
              <a:rPr lang="en-US" sz="2600" dirty="0"/>
              <a:t>(nonlinearly)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Outlines of bars in </a:t>
            </a:r>
            <a:r>
              <a:rPr lang="en-US" dirty="0" err="1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Highlight features</a:t>
            </a:r>
          </a:p>
          <a:p>
            <a:r>
              <a:rPr lang="en-US" sz="2200" dirty="0"/>
              <a:t>Used in test vector</a:t>
            </a:r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rejected</a:t>
            </a:r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Kernel density estimates (smooth histograms)</a:t>
            </a:r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Bubble charts</a:t>
            </a:r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various regression leaf types</a:t>
            </a:r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Settled on strip plot</a:t>
            </a:r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decision, leaf nodes</a:t>
            </a:r>
          </a:p>
          <a:p>
            <a:r>
              <a:rPr lang="en-US" dirty="0"/>
              <a:t>Combined nodes into a tree using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Used HTML labels extensively in the </a:t>
            </a:r>
            <a:r>
              <a:rPr lang="en-US" dirty="0" err="1"/>
              <a:t>graphviz</a:t>
            </a:r>
            <a:r>
              <a:rPr lang="en-US" dirty="0"/>
              <a:t> for layout, fonts</a:t>
            </a:r>
          </a:p>
          <a:p>
            <a:r>
              <a:rPr lang="en-US" dirty="0"/>
              <a:t>Single biggest headache: convincing all to produce high-quality vector graphics (SVG)</a:t>
            </a:r>
          </a:p>
          <a:p>
            <a:r>
              <a:rPr lang="en-US" dirty="0"/>
              <a:t>Defined </a:t>
            </a:r>
            <a:r>
              <a:rPr lang="en-US" dirty="0" err="1"/>
              <a:t>ShadowDecTree</a:t>
            </a:r>
            <a:r>
              <a:rPr lang="en-US" dirty="0"/>
              <a:t> class to wrap </a:t>
            </a:r>
            <a:r>
              <a:rPr lang="en-US" dirty="0" err="1"/>
              <a:t>sklearn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high-quality graphics (SVG)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scalable graphics like PDF or SVG, not PNG, GIF, JPG</a:t>
            </a:r>
          </a:p>
          <a:p>
            <a:r>
              <a:rPr lang="en-US" dirty="0"/>
              <a:t>Import .</a:t>
            </a:r>
            <a:r>
              <a:rPr lang="en-US" dirty="0" err="1"/>
              <a:t>svg</a:t>
            </a:r>
            <a:r>
              <a:rPr lang="en-US" dirty="0"/>
              <a:t> or .pdf into </a:t>
            </a:r>
            <a:r>
              <a:rPr lang="en-US" dirty="0" err="1"/>
              <a:t>graphviz</a:t>
            </a:r>
            <a:r>
              <a:rPr lang="en-US" dirty="0"/>
              <a:t>? Nope.</a:t>
            </a:r>
          </a:p>
          <a:p>
            <a:r>
              <a:rPr lang="en-US" dirty="0"/>
              <a:t>Many hours later, discovered magic incantation for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Needed width/height of image; </a:t>
            </a:r>
            <a:r>
              <a:rPr lang="en-US" dirty="0" err="1"/>
              <a:t>gotta</a:t>
            </a:r>
            <a:r>
              <a:rPr lang="en-US" dirty="0"/>
              <a:t> parse SVG now</a:t>
            </a:r>
          </a:p>
          <a:p>
            <a:r>
              <a:rPr lang="en-US" dirty="0" err="1"/>
              <a:t>Graphviz</a:t>
            </a:r>
            <a:r>
              <a:rPr lang="en-US" dirty="0"/>
              <a:t> generates SVG that references other SVGs</a:t>
            </a:r>
          </a:p>
          <a:p>
            <a:pPr lvl="1"/>
            <a:r>
              <a:rPr lang="en-US" dirty="0"/>
              <a:t>Wrote manual SVG image embedding tool to get single meta-SVG file</a:t>
            </a:r>
          </a:p>
          <a:p>
            <a:r>
              <a:rPr lang="en-US" dirty="0"/>
              <a:t>Uh oh. </a:t>
            </a:r>
            <a:r>
              <a:rPr lang="en-US" dirty="0" err="1"/>
              <a:t>Graphviz</a:t>
            </a:r>
            <a:r>
              <a:rPr lang="en-US" dirty="0"/>
              <a:t> doesn’t handle fonts correctly with SVG output</a:t>
            </a:r>
          </a:p>
          <a:p>
            <a:pPr lvl="1"/>
            <a:r>
              <a:rPr lang="en-US" dirty="0"/>
              <a:t>Generate PDF then run pdf2svg tool to convert PDF to SVG</a:t>
            </a:r>
          </a:p>
          <a:p>
            <a:r>
              <a:rPr lang="en-US" dirty="0"/>
              <a:t>Ah, but </a:t>
            </a:r>
            <a:r>
              <a:rPr lang="mr-IN" dirty="0"/>
              <a:t>–</a:t>
            </a:r>
            <a:r>
              <a:rPr lang="en-US" dirty="0" err="1"/>
              <a:t>Tsvg:cairo</a:t>
            </a:r>
            <a:r>
              <a:rPr lang="en-US" dirty="0"/>
              <a:t> </a:t>
            </a:r>
            <a:r>
              <a:rPr lang="en-US" dirty="0" err="1"/>
              <a:t>graphviz</a:t>
            </a:r>
            <a:r>
              <a:rPr lang="en-US" dirty="0"/>
              <a:t> option does get fonts right</a:t>
            </a:r>
          </a:p>
          <a:p>
            <a:pPr lvl="1"/>
            <a:r>
              <a:rPr lang="en-US" dirty="0"/>
              <a:t>Switch code to straight SVG generation</a:t>
            </a:r>
          </a:p>
          <a:p>
            <a:r>
              <a:rPr lang="en-US" dirty="0"/>
              <a:t>Final insult: </a:t>
            </a:r>
            <a:r>
              <a:rPr lang="en-US" dirty="0" err="1"/>
              <a:t>Jupyter</a:t>
            </a:r>
            <a:r>
              <a:rPr lang="en-US" dirty="0"/>
              <a:t> notebook doesn’t show those SVG correctly</a:t>
            </a:r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58168" cy="43613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 offended by poor software and unsatisfying results</a:t>
            </a:r>
          </a:p>
          <a:p>
            <a:r>
              <a:rPr lang="en-US" dirty="0"/>
              <a:t>Crave beauty and quality</a:t>
            </a:r>
          </a:p>
          <a:p>
            <a:pPr lvl="1"/>
            <a:r>
              <a:rPr lang="en-US" dirty="0"/>
              <a:t>Quality must be baked in</a:t>
            </a:r>
          </a:p>
          <a:p>
            <a:pPr lvl="1"/>
            <a:r>
              <a:rPr lang="en-US" dirty="0"/>
              <a:t>Don’t put lipstick on a pig</a:t>
            </a:r>
          </a:p>
          <a:p>
            <a:r>
              <a:rPr lang="en-US" dirty="0"/>
              <a:t>Make the world a better place for others as you move along</a:t>
            </a:r>
          </a:p>
          <a:p>
            <a:r>
              <a:rPr lang="en-US" dirty="0"/>
              <a:t>Obsess about the details</a:t>
            </a:r>
          </a:p>
          <a:p>
            <a:pPr lvl="1"/>
            <a:r>
              <a:rPr lang="en-US" dirty="0"/>
              <a:t>Varying graph height, colors, box outlines, 3D plots, ...</a:t>
            </a:r>
          </a:p>
          <a:p>
            <a:r>
              <a:rPr lang="en-US" dirty="0"/>
              <a:t>Warning:</a:t>
            </a:r>
          </a:p>
          <a:p>
            <a:pPr lvl="1"/>
            <a:r>
              <a:rPr lang="en-US" dirty="0"/>
              <a:t>Dissatisfied personalities are annoying to those in the “blast radius”</a:t>
            </a:r>
          </a:p>
          <a:p>
            <a:pPr lvl="1"/>
            <a:r>
              <a:rPr lang="en-US" dirty="0"/>
              <a:t>Can send you off on tangents</a:t>
            </a:r>
          </a:p>
          <a:p>
            <a:pPr lvl="1"/>
            <a:r>
              <a:rPr lang="en-US" dirty="0"/>
              <a:t>But, your dissatisfaction is a win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let the computer win</a:t>
            </a:r>
          </a:p>
          <a:p>
            <a:pPr lvl="1"/>
            <a:r>
              <a:rPr lang="en-US" dirty="0"/>
              <a:t>Each loss would sap your confidence</a:t>
            </a:r>
          </a:p>
          <a:p>
            <a:pPr lvl="1"/>
            <a:r>
              <a:rPr lang="en-US" dirty="0"/>
              <a:t>Might require extraordinary lengths to solve</a:t>
            </a:r>
          </a:p>
          <a:p>
            <a:pPr lvl="1"/>
            <a:r>
              <a:rPr lang="en-US" dirty="0"/>
              <a:t>Lack of confidence leads to acceptance of status quo</a:t>
            </a:r>
          </a:p>
          <a:p>
            <a:r>
              <a:rPr lang="en-US" dirty="0"/>
              <a:t>“Why program by hand in five days, what you can</a:t>
            </a:r>
            <a:br>
              <a:rPr lang="en-US" dirty="0"/>
            </a:br>
            <a:r>
              <a:rPr lang="en-US" dirty="0"/>
              <a:t> spend </a:t>
            </a:r>
            <a:r>
              <a:rPr lang="en-US" strike="sngStrike" dirty="0"/>
              <a:t>five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30</a:t>
            </a:r>
            <a:r>
              <a:rPr lang="en-US" dirty="0"/>
              <a:t> years of your life automating?”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parrt</a:t>
            </a:r>
            <a:r>
              <a:rPr lang="en-US" dirty="0"/>
              <a:t> on ANTLR</a:t>
            </a:r>
          </a:p>
          <a:p>
            <a:r>
              <a:rPr lang="en-US" dirty="0"/>
              <a:t>Implementation of </a:t>
            </a:r>
            <a:r>
              <a:rPr lang="en-US" dirty="0" err="1"/>
              <a:t>dtreeviz</a:t>
            </a:r>
            <a:r>
              <a:rPr lang="en-US" dirty="0"/>
              <a:t> required pathological tenacity</a:t>
            </a:r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Slap your code up on </a:t>
            </a:r>
            <a:r>
              <a:rPr lang="en-US" dirty="0" err="1"/>
              <a:t>github</a:t>
            </a:r>
            <a:r>
              <a:rPr lang="en-US" dirty="0"/>
              <a:t>, push to </a:t>
            </a:r>
            <a:r>
              <a:rPr lang="en-US" dirty="0" err="1"/>
              <a:t>pypi</a:t>
            </a:r>
            <a:r>
              <a:rPr lang="en-US" dirty="0"/>
              <a:t>, ship it!</a:t>
            </a:r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Otherwise, you’re not helping the programming community</a:t>
            </a:r>
          </a:p>
          <a:p>
            <a:r>
              <a:rPr lang="en-US" dirty="0"/>
              <a:t>Building code and writing articles exposes holes in your understanding; holes become chasms as you try to explain</a:t>
            </a:r>
          </a:p>
          <a:p>
            <a:r>
              <a:rPr lang="en-US" dirty="0"/>
              <a:t>Face that fear; can’t improve unless you identify weaknesses</a:t>
            </a:r>
          </a:p>
          <a:p>
            <a:r>
              <a:rPr lang="en-US" dirty="0"/>
              <a:t>Students: these artifacts get you the job</a:t>
            </a:r>
          </a:p>
          <a:p>
            <a:r>
              <a:rPr lang="en-US" dirty="0"/>
              <a:t>You might think you don’t know anything (true at beginning)</a:t>
            </a:r>
          </a:p>
          <a:p>
            <a:pPr lvl="1"/>
            <a:r>
              <a:rPr lang="en-US" dirty="0"/>
              <a:t>Start with simple libraries or blogs, then stretch/reach</a:t>
            </a:r>
          </a:p>
          <a:p>
            <a:pPr lvl="1"/>
            <a:r>
              <a:rPr lang="en-US" dirty="0"/>
              <a:t>Practice expanding your abilities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tension between perfectionism and finishing projects</a:t>
            </a:r>
          </a:p>
          <a:p>
            <a:r>
              <a:rPr lang="en-US" dirty="0"/>
              <a:t>Details matter but must still ship it</a:t>
            </a:r>
          </a:p>
          <a:p>
            <a:r>
              <a:rPr lang="en-US" dirty="0"/>
              <a:t>Go off on tangents to solve </a:t>
            </a:r>
            <a:r>
              <a:rPr lang="en-US" dirty="0" err="1"/>
              <a:t>subproblems</a:t>
            </a:r>
            <a:r>
              <a:rPr lang="en-US" dirty="0"/>
              <a:t> but always return to finish the original problem</a:t>
            </a:r>
          </a:p>
          <a:p>
            <a:r>
              <a:rPr lang="en-US" dirty="0"/>
              <a:t>Make completion a key personality parameter to optimize</a:t>
            </a:r>
          </a:p>
          <a:p>
            <a:r>
              <a:rPr lang="en-US" dirty="0"/>
              <a:t>I know researchers with only unpolished, unpublished projects</a:t>
            </a:r>
          </a:p>
          <a:p>
            <a:r>
              <a:rPr lang="en-US" dirty="0"/>
              <a:t>How do you want to be measured?</a:t>
            </a:r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projects:</a:t>
            </a:r>
          </a:p>
          <a:p>
            <a:pPr lvl="1"/>
            <a:r>
              <a:rPr lang="en-US" dirty="0"/>
              <a:t>good name</a:t>
            </a:r>
          </a:p>
          <a:p>
            <a:pPr lvl="1"/>
            <a:r>
              <a:rPr lang="en-US" dirty="0"/>
              <a:t>website with domain devoted to project</a:t>
            </a:r>
          </a:p>
          <a:p>
            <a:pPr lvl="1"/>
            <a:r>
              <a:rPr lang="en-US" dirty="0"/>
              <a:t>useful doc</a:t>
            </a:r>
          </a:p>
          <a:p>
            <a:pPr lvl="1"/>
            <a:r>
              <a:rPr lang="en-US" dirty="0"/>
              <a:t>API design is hard; think hard about it</a:t>
            </a:r>
          </a:p>
          <a:p>
            <a:pPr lvl="1"/>
            <a:r>
              <a:rPr lang="en-US" dirty="0"/>
              <a:t>focus on conceptual integrity, consistent style</a:t>
            </a:r>
          </a:p>
          <a:p>
            <a:pPr lvl="1"/>
            <a:r>
              <a:rPr lang="en-US" dirty="0"/>
              <a:t>use social media to your advantage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visualization article:</a:t>
            </a:r>
            <a:br>
              <a:rPr lang="en-US" dirty="0"/>
            </a:br>
            <a:r>
              <a:rPr lang="en-US" dirty="0">
                <a:hlinkClick r:id="rId2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My website for deep explanations of AI-related stuff:</a:t>
            </a:r>
            <a:br>
              <a:rPr lang="en-US" dirty="0"/>
            </a:br>
            <a:r>
              <a:rPr lang="en-US" dirty="0">
                <a:hlinkClick r:id="rId3"/>
              </a:rPr>
              <a:t>https://explained.ai</a:t>
            </a:r>
            <a:endParaRPr lang="en-US" dirty="0"/>
          </a:p>
          <a:p>
            <a:r>
              <a:rPr lang="en-US" dirty="0" err="1"/>
              <a:t>fast.ai's</a:t>
            </a:r>
            <a:r>
              <a:rPr lang="en-US" dirty="0"/>
              <a:t> Introduction to Machine Learning for Coders MOOC:</a:t>
            </a:r>
            <a:br>
              <a:rPr lang="en-US" dirty="0"/>
            </a:br>
            <a:r>
              <a:rPr lang="en-US" dirty="0">
                <a:hlinkClick r:id="rId4"/>
              </a:rPr>
              <a:t>https://course.fast.ai/ml</a:t>
            </a:r>
            <a:endParaRPr lang="en-US" dirty="0">
              <a:hlinkClick r:id="rId5"/>
            </a:endParaRPr>
          </a:p>
          <a:p>
            <a:r>
              <a:rPr lang="en-US" dirty="0"/>
              <a:t>U of San Francisco’s MS Data Science program:</a:t>
            </a:r>
            <a:br>
              <a:rPr lang="en-US" dirty="0"/>
            </a:br>
            <a:r>
              <a:rPr lang="en-US" sz="2600" dirty="0">
                <a:hlinkClick r:id="rId5"/>
              </a:rPr>
              <a:t>https://www.usfca.edu/arts-sciences/graduate-programs/data-science</a:t>
            </a:r>
          </a:p>
          <a:p>
            <a:r>
              <a:rPr lang="en-US" dirty="0">
                <a:hlinkClick r:id="rId5"/>
              </a:rPr>
              <a:t>https://matplotlib.org/</a:t>
            </a:r>
            <a:endParaRPr lang="en-US" dirty="0"/>
          </a:p>
          <a:p>
            <a:r>
              <a:rPr lang="en-US" dirty="0">
                <a:hlinkClick r:id="rId6"/>
              </a:rPr>
              <a:t>http://graphviz.org/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region</a:t>
            </a:r>
          </a:p>
          <a:p>
            <a:r>
              <a:rPr lang="en-US" sz="2600" dirty="0"/>
              <a:t>(the mean)</a:t>
            </a:r>
          </a:p>
          <a:p>
            <a:endParaRPr lang="en-US" sz="2600" dirty="0"/>
          </a:p>
          <a:p>
            <a:r>
              <a:rPr lang="en-US" sz="2600" dirty="0"/>
              <a:t>MSE is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4501631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376151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  <a:p>
            <a:r>
              <a:rPr lang="en-US" sz="2600" dirty="0"/>
              <a:t>in piecewise</a:t>
            </a:r>
          </a:p>
          <a:p>
            <a:r>
              <a:rPr lang="en-US" sz="2600" dirty="0"/>
              <a:t>fashion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589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groups</a:t>
            </a:r>
          </a:p>
          <a:p>
            <a:r>
              <a:rPr lang="en-US" sz="2200" dirty="0"/>
              <a:t>of similar MPG</a:t>
            </a:r>
          </a:p>
          <a:p>
            <a:r>
              <a:rPr lang="en-US" sz="2200" dirty="0"/>
              <a:t>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39163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X=2000 is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1272</Words>
  <Application>Microsoft Macintosh PowerPoint</Application>
  <PresentationFormat>Widescreen</PresentationFormat>
  <Paragraphs>279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Mangal</vt:lpstr>
      <vt:lpstr>Monaco</vt:lpstr>
      <vt:lpstr>Office Theme</vt:lpstr>
      <vt:lpstr>The visual interpretation of decision trees</vt:lpstr>
      <vt:lpstr>Topics</vt:lpstr>
      <vt:lpstr>Training Decision trees</vt:lpstr>
      <vt:lpstr>Regression versus classification</vt:lpstr>
      <vt:lpstr>Different models have different surfaces</vt:lpstr>
      <vt:lpstr>Model is just the decision surface(s)</vt:lpstr>
      <vt:lpstr>Let’s invent a simple regressor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regions</vt:lpstr>
      <vt:lpstr>Now split those 2 regions into 4 regions</vt:lpstr>
      <vt:lpstr>Model Training (1 feature, 1 target case)</vt:lpstr>
      <vt:lpstr>Hardcoded model implementation</vt:lpstr>
      <vt:lpstr>Factor the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1D feature space vs dtreeviz decision tree</vt:lpstr>
      <vt:lpstr>2D feature space vs sklearn classifier tree</vt:lpstr>
      <vt:lpstr>2D feature space vs dtreeviz decision tree</vt:lpstr>
      <vt:lpstr>Option: dtreeviz decision tree (strip plot nodes)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courageous</vt:lpstr>
      <vt:lpstr>Be a finisher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179</cp:revision>
  <dcterms:created xsi:type="dcterms:W3CDTF">2018-11-14T19:16:17Z</dcterms:created>
  <dcterms:modified xsi:type="dcterms:W3CDTF">2018-11-29T21:48:49Z</dcterms:modified>
</cp:coreProperties>
</file>